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sldIdLst>
    <p:sldId id="306" r:id="rId5"/>
    <p:sldId id="307" r:id="rId6"/>
    <p:sldId id="308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1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84967" autoAdjust="0"/>
  </p:normalViewPr>
  <p:slideViewPr>
    <p:cSldViewPr snapToGrid="0">
      <p:cViewPr varScale="1">
        <p:scale>
          <a:sx n="117" d="100"/>
          <a:sy n="117" d="100"/>
        </p:scale>
        <p:origin x="354" y="10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7/9/2023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04" y="-453603"/>
            <a:ext cx="15900491" cy="1933083"/>
          </a:xfrm>
        </p:spPr>
        <p:txBody>
          <a:bodyPr>
            <a:normAutofit/>
          </a:bodyPr>
          <a:lstStyle/>
          <a:p>
            <a:r>
              <a:rPr lang="en-CA" sz="3600" spc="400" dirty="0"/>
              <a:t>G</a:t>
            </a:r>
            <a:r>
              <a:rPr lang="en-US" sz="3600" spc="400" dirty="0"/>
              <a:t>IS 502 Final Project Presentation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4403" y="5241978"/>
            <a:ext cx="5093208" cy="1197864"/>
          </a:xfrm>
        </p:spPr>
        <p:txBody>
          <a:bodyPr/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Presenter Name: Zhaokai Guan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51" y="921329"/>
            <a:ext cx="6447299" cy="1218621"/>
          </a:xfrm>
        </p:spPr>
        <p:txBody>
          <a:bodyPr>
            <a:normAutofit/>
          </a:bodyPr>
          <a:lstStyle/>
          <a:p>
            <a:r>
              <a:rPr lang="en-CA" dirty="0"/>
              <a:t>Pattern Analysis 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2FEE2A-A455-9FEE-7794-4F0A1B67953F}"/>
              </a:ext>
            </a:extLst>
          </p:cNvPr>
          <p:cNvSpPr txBox="1"/>
          <p:nvPr/>
        </p:nvSpPr>
        <p:spPr>
          <a:xfrm>
            <a:off x="657225" y="2552700"/>
            <a:ext cx="9906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Population density seems significantly affecting the accident’s distribution pattern. 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Downloaded the census GIS data from 2010. 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Attribute table -&gt; Add a new column </a:t>
            </a:r>
            <a:r>
              <a:rPr lang="en-CA" dirty="0" err="1"/>
              <a:t>populationPerAreaUnit</a:t>
            </a:r>
            <a:r>
              <a:rPr lang="en-CA" dirty="0"/>
              <a:t> and do calculation.</a:t>
            </a:r>
          </a:p>
          <a:p>
            <a:endParaRPr lang="en-CA" dirty="0"/>
          </a:p>
          <a:p>
            <a:endParaRPr lang="en-US" dirty="0"/>
          </a:p>
          <a:p>
            <a:r>
              <a:rPr lang="en-US" dirty="0"/>
              <a:t>Change symbology using graduated colors and Natural breaks.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10" y="730829"/>
            <a:ext cx="12177539" cy="964621"/>
          </a:xfrm>
        </p:spPr>
        <p:txBody>
          <a:bodyPr>
            <a:normAutofit/>
          </a:bodyPr>
          <a:lstStyle/>
          <a:p>
            <a:r>
              <a:rPr lang="en-CA" dirty="0"/>
              <a:t>Montgomery Population Density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69A418-EB34-4C64-8C16-81205F493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79" y="2065655"/>
            <a:ext cx="5943600" cy="33553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E6E6F8-4205-391C-E195-0DCD6BFD9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00" y="2322830"/>
            <a:ext cx="3987800" cy="30981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0561CD-CBA1-FD69-347E-FB0B70CF3DAA}"/>
              </a:ext>
            </a:extLst>
          </p:cNvPr>
          <p:cNvSpPr txBox="1"/>
          <p:nvPr/>
        </p:nvSpPr>
        <p:spPr>
          <a:xfrm>
            <a:off x="927100" y="5725510"/>
            <a:ext cx="429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Made by me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AFE4B-E0EE-9FF1-AC8B-C37A463B3882}"/>
              </a:ext>
            </a:extLst>
          </p:cNvPr>
          <p:cNvSpPr txBox="1"/>
          <p:nvPr/>
        </p:nvSpPr>
        <p:spPr>
          <a:xfrm>
            <a:off x="6616700" y="5554602"/>
            <a:ext cx="429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Made by professional GIS team working for the county.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F70BFA-5712-EF97-9D9F-12063994876E}"/>
              </a:ext>
            </a:extLst>
          </p:cNvPr>
          <p:cNvSpPr txBox="1"/>
          <p:nvPr/>
        </p:nvSpPr>
        <p:spPr>
          <a:xfrm>
            <a:off x="927100" y="6169580"/>
            <a:ext cx="429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99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5D26D7-F8AF-9452-B058-2B423D62A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5" y="977018"/>
            <a:ext cx="9473292" cy="537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88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10" y="730828"/>
            <a:ext cx="9651509" cy="1318951"/>
          </a:xfrm>
        </p:spPr>
        <p:txBody>
          <a:bodyPr>
            <a:normAutofit fontScale="90000"/>
          </a:bodyPr>
          <a:lstStyle/>
          <a:p>
            <a:r>
              <a:rPr lang="en-CA" dirty="0"/>
              <a:t>Findings and tasks for </a:t>
            </a:r>
            <a:r>
              <a:rPr lang="en-CA" dirty="0" err="1"/>
              <a:t>furture</a:t>
            </a:r>
            <a:r>
              <a:rPr lang="en-CA" dirty="0"/>
              <a:t> 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882B9-6309-B243-370C-47BD54EEC986}"/>
              </a:ext>
            </a:extLst>
          </p:cNvPr>
          <p:cNvSpPr txBox="1"/>
          <p:nvPr/>
        </p:nvSpPr>
        <p:spPr>
          <a:xfrm>
            <a:off x="381000" y="2318540"/>
            <a:ext cx="11308080" cy="313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It is worth to notice that not all the traffic accident hotspots aligning with the population dense areas. Like the southwest corner of the map, there is a massive hot spot between two districts. </a:t>
            </a: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endParaRPr lang="en-CA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CA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Data analyzing team will be responsible to find out the exact reasons behind all those exceptions. </a:t>
            </a: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endParaRPr lang="en-CA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CA" kern="1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Combing the power of GIS and machine learn, maybe there will be more lives got saved because of the reduced  </a:t>
            </a:r>
            <a:r>
              <a:rPr lang="en-CA" kern="10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number of traffic </a:t>
            </a:r>
            <a:r>
              <a:rPr lang="en-CA" kern="1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accidents .</a:t>
            </a: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049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2345" y="3515534"/>
            <a:ext cx="5276088" cy="1124712"/>
          </a:xfrm>
        </p:spPr>
        <p:txBody>
          <a:bodyPr/>
          <a:lstStyle/>
          <a:p>
            <a:pPr algn="l"/>
            <a:r>
              <a:rPr lang="en-US" dirty="0"/>
              <a:t>Zhaokai Guan</a:t>
            </a:r>
          </a:p>
          <a:p>
            <a:pPr algn="l"/>
            <a:r>
              <a:rPr lang="en-US" dirty="0"/>
              <a:t>zkrguan@gmail.com</a:t>
            </a:r>
          </a:p>
          <a:p>
            <a:pPr algn="l"/>
            <a:r>
              <a:rPr lang="en-US" dirty="0"/>
              <a:t>https://github.com/zkrguan/</a:t>
            </a:r>
          </a:p>
          <a:p>
            <a:pPr algn="l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A2D7D-92A9-EC7A-15A5-BA94171B9A67}"/>
              </a:ext>
            </a:extLst>
          </p:cNvPr>
          <p:cNvSpPr txBox="1"/>
          <p:nvPr/>
        </p:nvSpPr>
        <p:spPr>
          <a:xfrm>
            <a:off x="962346" y="4819794"/>
            <a:ext cx="112296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Story Map Link: https://storymaps.arcgis.com/stories/b8f33e993cf2427a9867557fb0019114</a:t>
            </a:r>
          </a:p>
          <a:p>
            <a:r>
              <a:rPr lang="en-US" dirty="0"/>
              <a:t>Data source link:  https://catalog.data.gov/dataset/crash-reporting-drivers-data</a:t>
            </a:r>
          </a:p>
          <a:p>
            <a:r>
              <a:rPr lang="en-US" dirty="0"/>
              <a:t>GIS open data source link: https://montgomeryplanning.org/tools/gis-and-mapping/data-downloads/</a:t>
            </a:r>
          </a:p>
          <a:p>
            <a:r>
              <a:rPr lang="en-US" dirty="0" err="1"/>
              <a:t>Github</a:t>
            </a:r>
            <a:r>
              <a:rPr lang="en-US" dirty="0"/>
              <a:t> link to the forked project: https://github.com/zkrguan/CIND820_capstone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5FBB61-1318-BB91-FD21-2295415B300A}"/>
              </a:ext>
            </a:extLst>
          </p:cNvPr>
          <p:cNvSpPr txBox="1"/>
          <p:nvPr/>
        </p:nvSpPr>
        <p:spPr>
          <a:xfrm>
            <a:off x="962346" y="560878"/>
            <a:ext cx="9852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/>
              <a:t>Thank you! Looking forward to meet you in person and even working with you in the future!</a:t>
            </a:r>
            <a:endParaRPr 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898598-0A13-01DA-4C74-25C252D621BF}"/>
              </a:ext>
            </a:extLst>
          </p:cNvPr>
          <p:cNvSpPr txBox="1"/>
          <p:nvPr/>
        </p:nvSpPr>
        <p:spPr>
          <a:xfrm>
            <a:off x="962345" y="2038206"/>
            <a:ext cx="9852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/>
              <a:t>Feel free to contact me if you have any interesting open-source project.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9482080" cy="1749836"/>
          </a:xfrm>
        </p:spPr>
        <p:txBody>
          <a:bodyPr/>
          <a:lstStyle/>
          <a:p>
            <a:pPr algn="l"/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Agenda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7857" y="3253489"/>
            <a:ext cx="5833872" cy="3118104"/>
          </a:xfrm>
        </p:spPr>
        <p:txBody>
          <a:bodyPr/>
          <a:lstStyle/>
          <a:p>
            <a:pPr algn="l"/>
            <a:r>
              <a:rPr lang="en-CA" dirty="0"/>
              <a:t>What is my project topic? </a:t>
            </a:r>
          </a:p>
          <a:p>
            <a:pPr algn="l"/>
            <a:r>
              <a:rPr lang="en-US" dirty="0"/>
              <a:t>Why did I choose this topic? </a:t>
            </a:r>
          </a:p>
          <a:p>
            <a:pPr algn="l"/>
            <a:r>
              <a:rPr lang="en-US" sz="1800" dirty="0">
                <a:solidFill>
                  <a:schemeClr val="bg1"/>
                </a:solidFill>
              </a:rPr>
              <a:t>How did I conduct this final project?</a:t>
            </a:r>
          </a:p>
          <a:p>
            <a:pPr algn="l"/>
            <a:r>
              <a:rPr lang="en-US" dirty="0"/>
              <a:t>What are my findings? </a:t>
            </a:r>
          </a:p>
          <a:p>
            <a:pPr algn="l"/>
            <a:r>
              <a:rPr lang="en-US" dirty="0"/>
              <a:t>Data source and other useful links. </a:t>
            </a:r>
            <a:endParaRPr lang="en-US" sz="1800" dirty="0">
              <a:solidFill>
                <a:schemeClr val="bg1"/>
              </a:solidFill>
            </a:endParaRPr>
          </a:p>
          <a:p>
            <a:pPr algn="l"/>
            <a:endParaRPr lang="en-US" sz="1800" dirty="0">
              <a:solidFill>
                <a:schemeClr val="bg1"/>
              </a:solidFill>
            </a:endParaRPr>
          </a:p>
          <a:p>
            <a:pPr algn="l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71" y="739123"/>
            <a:ext cx="6190488" cy="1179576"/>
          </a:xfrm>
        </p:spPr>
        <p:txBody>
          <a:bodyPr>
            <a:normAutofit/>
          </a:bodyPr>
          <a:lstStyle/>
          <a:p>
            <a:r>
              <a:rPr lang="en-US" sz="5400" dirty="0"/>
              <a:t>Introductions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609" y="2342610"/>
            <a:ext cx="10311966" cy="3688319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My project is focused on analyzing the pattern of traffic accident distributions in Montgomery County, Maryland, US by using GIS analysis tools. </a:t>
            </a:r>
          </a:p>
          <a:p>
            <a:endParaRPr lang="en-CA" dirty="0"/>
          </a:p>
          <a:p>
            <a:r>
              <a:rPr lang="en-CA" dirty="0"/>
              <a:t>Because I am currently taking part in a machine learning project leading by another data scientist.</a:t>
            </a:r>
          </a:p>
          <a:p>
            <a:endParaRPr lang="en-CA" dirty="0"/>
          </a:p>
          <a:p>
            <a:r>
              <a:rPr lang="en-CA" dirty="0"/>
              <a:t>I did not want to simply get rid of “latitude” and “longitude” columns because I learned some GIS from this class. </a:t>
            </a:r>
          </a:p>
          <a:p>
            <a:endParaRPr lang="en-CA" dirty="0"/>
          </a:p>
          <a:p>
            <a:r>
              <a:rPr lang="en-CA" dirty="0"/>
              <a:t>My GIS project can be considered as an add-on or extension of the machine learning project. (a forked repo)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71" y="739123"/>
            <a:ext cx="6190488" cy="1179576"/>
          </a:xfrm>
        </p:spPr>
        <p:txBody>
          <a:bodyPr>
            <a:normAutofit/>
          </a:bodyPr>
          <a:lstStyle/>
          <a:p>
            <a:r>
              <a:rPr lang="en-CA" dirty="0"/>
              <a:t>Project Road Map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609" y="2342610"/>
            <a:ext cx="10311966" cy="3688319"/>
          </a:xfrm>
        </p:spPr>
        <p:txBody>
          <a:bodyPr>
            <a:normAutofit/>
          </a:bodyPr>
          <a:lstStyle/>
          <a:p>
            <a:r>
              <a:rPr lang="en-CA" dirty="0"/>
              <a:t>Data importing</a:t>
            </a:r>
          </a:p>
          <a:p>
            <a:r>
              <a:rPr lang="en-CA" dirty="0"/>
              <a:t>Initial analysis</a:t>
            </a:r>
          </a:p>
          <a:p>
            <a:r>
              <a:rPr lang="en-CA" dirty="0"/>
              <a:t>Pattern recognition</a:t>
            </a:r>
          </a:p>
          <a:p>
            <a:r>
              <a:rPr lang="en-CA" dirty="0"/>
              <a:t>Further Analysis</a:t>
            </a:r>
          </a:p>
          <a:p>
            <a:r>
              <a:rPr lang="en-CA" dirty="0"/>
              <a:t>Findings</a:t>
            </a:r>
          </a:p>
          <a:p>
            <a:r>
              <a:rPr lang="en-CA" dirty="0"/>
              <a:t>Some final thoughts</a:t>
            </a:r>
          </a:p>
          <a:p>
            <a:endParaRPr lang="en-CA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066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71" y="739123"/>
            <a:ext cx="6190488" cy="1179576"/>
          </a:xfrm>
        </p:spPr>
        <p:txBody>
          <a:bodyPr>
            <a:normAutofit/>
          </a:bodyPr>
          <a:lstStyle/>
          <a:p>
            <a:r>
              <a:rPr lang="en-CA" dirty="0"/>
              <a:t>Data importing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609" y="2342610"/>
            <a:ext cx="10311966" cy="3688319"/>
          </a:xfrm>
        </p:spPr>
        <p:txBody>
          <a:bodyPr>
            <a:normAutofit/>
          </a:bodyPr>
          <a:lstStyle/>
          <a:p>
            <a:r>
              <a:rPr lang="en-CA" dirty="0"/>
              <a:t>Map -&gt; Add Data -&gt; XY Table To Point</a:t>
            </a:r>
          </a:p>
          <a:p>
            <a:endParaRPr lang="en-CA" dirty="0"/>
          </a:p>
          <a:p>
            <a:r>
              <a:rPr lang="en-CA" dirty="0"/>
              <a:t>This thing is so powerful, and it auto detects x field and y field because of my column names. </a:t>
            </a:r>
          </a:p>
          <a:p>
            <a:endParaRPr lang="en-CA" dirty="0"/>
          </a:p>
          <a:p>
            <a:r>
              <a:rPr lang="en-CA" dirty="0"/>
              <a:t>After importing, it looks like this.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4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71" y="739123"/>
            <a:ext cx="6190488" cy="1179576"/>
          </a:xfrm>
        </p:spPr>
        <p:txBody>
          <a:bodyPr>
            <a:normAutofit/>
          </a:bodyPr>
          <a:lstStyle/>
          <a:p>
            <a:r>
              <a:rPr lang="en-CA" dirty="0"/>
              <a:t>Data importing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Content Placeholder 1" descr="A map with many red dots&#10;&#10;Description automatically generated">
            <a:extLst>
              <a:ext uri="{FF2B5EF4-FFF2-40B4-BE49-F238E27FC236}">
                <a16:creationId xmlns:a16="http://schemas.microsoft.com/office/drawing/2014/main" id="{7AFD4CDB-66B7-E22A-4F6A-A7C3D0554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634" y="1918699"/>
            <a:ext cx="6270259" cy="3687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C882B9-6309-B243-370C-47BD54EEC986}"/>
              </a:ext>
            </a:extLst>
          </p:cNvPr>
          <p:cNvSpPr txBox="1"/>
          <p:nvPr/>
        </p:nvSpPr>
        <p:spPr>
          <a:xfrm>
            <a:off x="6835140" y="1918699"/>
            <a:ext cx="38481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Each red dot represents an accident. </a:t>
            </a:r>
          </a:p>
          <a:p>
            <a:endParaRPr lang="en-CA" dirty="0"/>
          </a:p>
          <a:p>
            <a:r>
              <a:rPr lang="en-CA" dirty="0"/>
              <a:t>The raw data looks like a big yikes. </a:t>
            </a:r>
          </a:p>
          <a:p>
            <a:endParaRPr lang="en-CA" dirty="0"/>
          </a:p>
          <a:p>
            <a:r>
              <a:rPr lang="en-CA" dirty="0"/>
              <a:t>But can you see some patterns?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100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11" y="730829"/>
            <a:ext cx="6190488" cy="1179576"/>
          </a:xfrm>
        </p:spPr>
        <p:txBody>
          <a:bodyPr>
            <a:normAutofit fontScale="90000"/>
          </a:bodyPr>
          <a:lstStyle/>
          <a:p>
            <a:r>
              <a:rPr lang="en-CA" dirty="0"/>
              <a:t>Pattern Recognition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882B9-6309-B243-370C-47BD54EEC986}"/>
              </a:ext>
            </a:extLst>
          </p:cNvPr>
          <p:cNvSpPr txBox="1"/>
          <p:nvPr/>
        </p:nvSpPr>
        <p:spPr>
          <a:xfrm>
            <a:off x="640080" y="5602760"/>
            <a:ext cx="970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By using Arc GIS heat map, hot spot analysis and clip, the pattern now is much clear.  </a:t>
            </a:r>
          </a:p>
          <a:p>
            <a:r>
              <a:rPr lang="en-CA" dirty="0"/>
              <a:t> </a:t>
            </a:r>
            <a:endParaRPr lang="en-US" dirty="0"/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955012D-001A-E9AE-C513-4544D293C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2061527"/>
            <a:ext cx="5284398" cy="296005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BFF681E-B201-DA4A-5DF3-8B582C401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572" y="1910405"/>
            <a:ext cx="5748655" cy="319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07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11" y="730829"/>
            <a:ext cx="6190488" cy="1179576"/>
          </a:xfrm>
        </p:spPr>
        <p:txBody>
          <a:bodyPr>
            <a:normAutofit fontScale="90000"/>
          </a:bodyPr>
          <a:lstStyle/>
          <a:p>
            <a:r>
              <a:rPr lang="en-CA" dirty="0"/>
              <a:t>Pattern Recognition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882B9-6309-B243-370C-47BD54EEC986}"/>
              </a:ext>
            </a:extLst>
          </p:cNvPr>
          <p:cNvSpPr txBox="1"/>
          <p:nvPr/>
        </p:nvSpPr>
        <p:spPr>
          <a:xfrm>
            <a:off x="381000" y="2318540"/>
            <a:ext cx="10066020" cy="1234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CA" sz="1800" kern="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Now we can see, the traffic accidents hot spot’s distribution seems following a major highway. </a:t>
            </a: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endParaRPr lang="en-CA" kern="1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Accidents tend to occur more frequently as one approaches Washington DC.</a:t>
            </a:r>
          </a:p>
        </p:txBody>
      </p:sp>
    </p:spTree>
    <p:extLst>
      <p:ext uri="{BB962C8B-B14F-4D97-AF65-F5344CB8AC3E}">
        <p14:creationId xmlns:p14="http://schemas.microsoft.com/office/powerpoint/2010/main" val="3510711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11" y="730829"/>
            <a:ext cx="6190488" cy="1179576"/>
          </a:xfrm>
        </p:spPr>
        <p:txBody>
          <a:bodyPr>
            <a:normAutofit/>
          </a:bodyPr>
          <a:lstStyle/>
          <a:p>
            <a:r>
              <a:rPr lang="en-CA" dirty="0"/>
              <a:t>Pattern Analysis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882B9-6309-B243-370C-47BD54EEC986}"/>
              </a:ext>
            </a:extLst>
          </p:cNvPr>
          <p:cNvSpPr txBox="1"/>
          <p:nvPr/>
        </p:nvSpPr>
        <p:spPr>
          <a:xfrm>
            <a:off x="204961" y="2012787"/>
            <a:ext cx="10066020" cy="813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To prove the accident distribution is aligned to the major road’s presence. </a:t>
            </a: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Downloaded the GIS asset from Montgomery County public open data.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1A13BE-8C0A-7CE1-7B66-48B1D2BE4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" y="3002915"/>
            <a:ext cx="5943600" cy="32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8506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{92201C0C-F5F2-4976-B5B1-910D5A01104B}tf89338750_win32</Template>
  <TotalTime>157</TotalTime>
  <Words>565</Words>
  <Application>Microsoft Office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GIS 502 Final Project Presentation</vt:lpstr>
      <vt:lpstr>Agenda</vt:lpstr>
      <vt:lpstr>Introductions</vt:lpstr>
      <vt:lpstr>Project Road Map</vt:lpstr>
      <vt:lpstr>Data importing</vt:lpstr>
      <vt:lpstr>Data importing</vt:lpstr>
      <vt:lpstr>Pattern Recognition</vt:lpstr>
      <vt:lpstr>Pattern Recognition</vt:lpstr>
      <vt:lpstr>Pattern Analysis</vt:lpstr>
      <vt:lpstr>Pattern Analysis </vt:lpstr>
      <vt:lpstr>Montgomery Population Density</vt:lpstr>
      <vt:lpstr>PowerPoint Presentation</vt:lpstr>
      <vt:lpstr>Findings and tasks for furture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502 Final Project Presentation</dc:title>
  <dc:creator>Zhaokai Guan</dc:creator>
  <cp:lastModifiedBy>Zhaokai Guan</cp:lastModifiedBy>
  <cp:revision>3</cp:revision>
  <dcterms:created xsi:type="dcterms:W3CDTF">2023-07-09T01:58:53Z</dcterms:created>
  <dcterms:modified xsi:type="dcterms:W3CDTF">2023-07-09T14:55:54Z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